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3" r:id="rId2"/>
    <p:sldId id="257" r:id="rId3"/>
    <p:sldId id="264" r:id="rId4"/>
    <p:sldId id="262" r:id="rId5"/>
    <p:sldId id="265" r:id="rId6"/>
    <p:sldId id="258" r:id="rId7"/>
    <p:sldId id="260" r:id="rId8"/>
    <p:sldId id="261" r:id="rId9"/>
    <p:sldId id="266" r:id="rId10"/>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6E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8935" autoAdjust="0"/>
  </p:normalViewPr>
  <p:slideViewPr>
    <p:cSldViewPr snapToGrid="0">
      <p:cViewPr varScale="1">
        <p:scale>
          <a:sx n="87" d="100"/>
          <a:sy n="87" d="100"/>
        </p:scale>
        <p:origin x="151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BCEA34-68EB-4FF3-8570-998787CEAA18}" type="datetimeFigureOut">
              <a:rPr lang="LID4096" smtClean="0"/>
              <a:t>12/18/2023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CAD9D0-E384-4C54-895B-FB61BFD2AD8A}" type="slidenum">
              <a:rPr lang="LID4096" smtClean="0"/>
              <a:t>‹Nr.›</a:t>
            </a:fld>
            <a:endParaRPr lang="LID4096"/>
          </a:p>
        </p:txBody>
      </p:sp>
    </p:spTree>
    <p:extLst>
      <p:ext uri="{BB962C8B-B14F-4D97-AF65-F5344CB8AC3E}">
        <p14:creationId xmlns:p14="http://schemas.microsoft.com/office/powerpoint/2010/main" val="3497895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The_Medium_Is_the_Massag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en.wikipedia.org/wiki/The_Medium_Is_the_Massage#Origin_of_the_titl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A5CAD9D0-E384-4C54-895B-FB61BFD2AD8A}" type="slidenum">
              <a:rPr lang="LID4096" smtClean="0"/>
              <a:t>1</a:t>
            </a:fld>
            <a:endParaRPr lang="LID4096"/>
          </a:p>
        </p:txBody>
      </p:sp>
    </p:spTree>
    <p:extLst>
      <p:ext uri="{BB962C8B-B14F-4D97-AF65-F5344CB8AC3E}">
        <p14:creationId xmlns:p14="http://schemas.microsoft.com/office/powerpoint/2010/main" val="1488343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Nika:</a:t>
            </a:r>
          </a:p>
          <a:p>
            <a:r>
              <a:rPr lang="de-CH" dirty="0"/>
              <a:t>Wir haben uns mit diesem Mann befasst. Marshall McLuhan. </a:t>
            </a:r>
            <a:endParaRPr lang="LID4096" dirty="0"/>
          </a:p>
        </p:txBody>
      </p:sp>
      <p:sp>
        <p:nvSpPr>
          <p:cNvPr id="4" name="Slide Number Placeholder 3"/>
          <p:cNvSpPr>
            <a:spLocks noGrp="1"/>
          </p:cNvSpPr>
          <p:nvPr>
            <p:ph type="sldNum" sz="quarter" idx="5"/>
          </p:nvPr>
        </p:nvSpPr>
        <p:spPr/>
        <p:txBody>
          <a:bodyPr/>
          <a:lstStyle/>
          <a:p>
            <a:fld id="{A5CAD9D0-E384-4C54-895B-FB61BFD2AD8A}" type="slidenum">
              <a:rPr lang="LID4096" smtClean="0"/>
              <a:t>2</a:t>
            </a:fld>
            <a:endParaRPr lang="LID4096"/>
          </a:p>
        </p:txBody>
      </p:sp>
    </p:spTree>
    <p:extLst>
      <p:ext uri="{BB962C8B-B14F-4D97-AF65-F5344CB8AC3E}">
        <p14:creationId xmlns:p14="http://schemas.microsoft.com/office/powerpoint/2010/main" val="1830489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Nika:</a:t>
            </a:r>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Er sagte einige Dinge voraus, die für uns heute noch relevant sind. </a:t>
            </a:r>
            <a:r>
              <a:rPr lang="de-CH" dirty="0" err="1"/>
              <a:t>Baramee</a:t>
            </a:r>
            <a:r>
              <a:rPr lang="de-CH" dirty="0"/>
              <a:t> und Annina werden euch kurz etwas zu ihm erzählen, anschliessend erkläre ich euch die Theorie </a:t>
            </a:r>
            <a:r>
              <a:rPr lang="de-CH" dirty="0" err="1"/>
              <a:t>the</a:t>
            </a:r>
            <a:r>
              <a:rPr lang="de-CH" dirty="0"/>
              <a:t> medium </a:t>
            </a:r>
            <a:r>
              <a:rPr lang="de-CH" dirty="0" err="1"/>
              <a:t>is</a:t>
            </a:r>
            <a:r>
              <a:rPr lang="de-CH" dirty="0"/>
              <a:t> </a:t>
            </a:r>
            <a:r>
              <a:rPr lang="de-CH" dirty="0" err="1"/>
              <a:t>the</a:t>
            </a:r>
            <a:r>
              <a:rPr lang="de-CH" dirty="0"/>
              <a:t> </a:t>
            </a:r>
            <a:r>
              <a:rPr lang="de-CH" dirty="0" err="1"/>
              <a:t>message</a:t>
            </a:r>
            <a:r>
              <a:rPr lang="de-CH" dirty="0"/>
              <a:t>. Annina stellt euch die Theorie Global Village vor und </a:t>
            </a:r>
            <a:r>
              <a:rPr lang="de-CH" dirty="0" err="1"/>
              <a:t>Baramee</a:t>
            </a:r>
            <a:r>
              <a:rPr lang="de-CH" dirty="0"/>
              <a:t> schliesst unsere Präsentation mit einer weiteren wichtigen Theorie «medium </a:t>
            </a:r>
            <a:r>
              <a:rPr lang="de-CH" dirty="0" err="1"/>
              <a:t>as</a:t>
            </a:r>
            <a:r>
              <a:rPr lang="de-CH" dirty="0"/>
              <a:t> </a:t>
            </a:r>
            <a:r>
              <a:rPr lang="de-CH" dirty="0" err="1"/>
              <a:t>extension</a:t>
            </a:r>
            <a:r>
              <a:rPr lang="de-CH" dirty="0"/>
              <a:t> </a:t>
            </a:r>
            <a:r>
              <a:rPr lang="de-CH" dirty="0" err="1"/>
              <a:t>of</a:t>
            </a:r>
            <a:r>
              <a:rPr lang="de-CH" dirty="0"/>
              <a:t> </a:t>
            </a:r>
            <a:r>
              <a:rPr lang="de-CH" dirty="0" err="1"/>
              <a:t>ourself</a:t>
            </a:r>
            <a:r>
              <a:rPr lang="de-CH" dirty="0"/>
              <a:t>» ab.</a:t>
            </a:r>
          </a:p>
        </p:txBody>
      </p:sp>
      <p:sp>
        <p:nvSpPr>
          <p:cNvPr id="4" name="Slide Number Placeholder 3"/>
          <p:cNvSpPr>
            <a:spLocks noGrp="1"/>
          </p:cNvSpPr>
          <p:nvPr>
            <p:ph type="sldNum" sz="quarter" idx="5"/>
          </p:nvPr>
        </p:nvSpPr>
        <p:spPr/>
        <p:txBody>
          <a:bodyPr/>
          <a:lstStyle/>
          <a:p>
            <a:fld id="{A5CAD9D0-E384-4C54-895B-FB61BFD2AD8A}" type="slidenum">
              <a:rPr lang="LID4096" smtClean="0"/>
              <a:t>3</a:t>
            </a:fld>
            <a:endParaRPr lang="LID4096"/>
          </a:p>
        </p:txBody>
      </p:sp>
    </p:spTree>
    <p:extLst>
      <p:ext uri="{BB962C8B-B14F-4D97-AF65-F5344CB8AC3E}">
        <p14:creationId xmlns:p14="http://schemas.microsoft.com/office/powerpoint/2010/main" val="3337745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3200" b="0" i="0" dirty="0">
                <a:solidFill>
                  <a:srgbClr val="202122"/>
                </a:solidFill>
                <a:effectLst/>
                <a:latin typeface="Arial" panose="020B0604020202020204" pitchFamily="34" charset="0"/>
              </a:rPr>
              <a:t>Annina:</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b="0" i="0" dirty="0">
                <a:solidFill>
                  <a:srgbClr val="202122"/>
                </a:solidFill>
                <a:effectLst/>
                <a:latin typeface="Arial" panose="020B0604020202020204" pitchFamily="34" charset="0"/>
              </a:rPr>
              <a:t>Herbert Marshall McLuhan, </a:t>
            </a:r>
            <a:r>
              <a:rPr lang="de-DE" sz="3200" b="0" i="0" u="none" strike="noStrike" dirty="0">
                <a:solidFill>
                  <a:srgbClr val="0645AD"/>
                </a:solidFill>
                <a:effectLst/>
                <a:latin typeface="Arial" panose="020B0604020202020204" pitchFamily="34" charset="0"/>
              </a:rPr>
              <a:t>ist am 21. Juli 1911 in Edmonton geboren. Er </a:t>
            </a:r>
            <a:r>
              <a:rPr lang="de-DE" sz="3200" b="0" i="0" dirty="0">
                <a:solidFill>
                  <a:srgbClr val="202122"/>
                </a:solidFill>
                <a:effectLst/>
                <a:latin typeface="Arial" panose="020B0604020202020204" pitchFamily="34" charset="0"/>
              </a:rPr>
              <a:t>studierte an der University </a:t>
            </a:r>
            <a:r>
              <a:rPr lang="de-DE" sz="3200" b="0" i="0" dirty="0" err="1">
                <a:solidFill>
                  <a:srgbClr val="202122"/>
                </a:solidFill>
                <a:effectLst/>
                <a:latin typeface="Arial" panose="020B0604020202020204" pitchFamily="34" charset="0"/>
              </a:rPr>
              <a:t>of</a:t>
            </a:r>
            <a:r>
              <a:rPr lang="de-DE" sz="3200" b="0" i="0" dirty="0">
                <a:solidFill>
                  <a:srgbClr val="202122"/>
                </a:solidFill>
                <a:effectLst/>
                <a:latin typeface="Arial" panose="020B0604020202020204" pitchFamily="34" charset="0"/>
              </a:rPr>
              <a:t> Manitoba und später an der University </a:t>
            </a:r>
            <a:r>
              <a:rPr lang="de-DE" sz="3200" b="0" i="0" dirty="0" err="1">
                <a:solidFill>
                  <a:srgbClr val="202122"/>
                </a:solidFill>
                <a:effectLst/>
                <a:latin typeface="Arial" panose="020B0604020202020204" pitchFamily="34" charset="0"/>
              </a:rPr>
              <a:t>of</a:t>
            </a:r>
            <a:r>
              <a:rPr lang="de-DE" sz="3200" b="0" i="0" dirty="0">
                <a:solidFill>
                  <a:srgbClr val="202122"/>
                </a:solidFill>
                <a:effectLst/>
                <a:latin typeface="Arial" panose="020B0604020202020204" pitchFamily="34" charset="0"/>
              </a:rPr>
              <a:t> Cambridge. McLuhan erhielt seinen Doktortitel in Literaturwissenschaften von der University </a:t>
            </a:r>
            <a:r>
              <a:rPr lang="de-DE" sz="3200" b="0" i="0" dirty="0" err="1">
                <a:solidFill>
                  <a:srgbClr val="202122"/>
                </a:solidFill>
                <a:effectLst/>
                <a:latin typeface="Arial" panose="020B0604020202020204" pitchFamily="34" charset="0"/>
              </a:rPr>
              <a:t>of</a:t>
            </a:r>
            <a:r>
              <a:rPr lang="de-DE" sz="3200" b="0" i="0" dirty="0">
                <a:solidFill>
                  <a:srgbClr val="202122"/>
                </a:solidFill>
                <a:effectLst/>
                <a:latin typeface="Arial" panose="020B0604020202020204" pitchFamily="34" charset="0"/>
              </a:rPr>
              <a:t> Cambridge. Er </a:t>
            </a:r>
            <a:r>
              <a:rPr lang="de-DE" sz="3200" b="0" i="0" u="none" strike="noStrike" dirty="0">
                <a:solidFill>
                  <a:srgbClr val="0645AD"/>
                </a:solidFill>
                <a:effectLst/>
                <a:latin typeface="Arial" panose="020B0604020202020204" pitchFamily="34" charset="0"/>
              </a:rPr>
              <a:t>war unter Anderem Philosoph sowie Geisteswissenschaftler. </a:t>
            </a:r>
            <a:r>
              <a:rPr lang="de-DE" sz="3200" b="0" i="0" dirty="0">
                <a:solidFill>
                  <a:srgbClr val="202122"/>
                </a:solidFill>
                <a:effectLst/>
                <a:latin typeface="Arial" panose="020B0604020202020204" pitchFamily="34" charset="0"/>
              </a:rPr>
              <a:t>Sein Werk gilt als ein Grundstein der </a:t>
            </a:r>
            <a:r>
              <a:rPr lang="de-DE" sz="3200" b="0" i="0" u="none" strike="noStrike" dirty="0">
                <a:solidFill>
                  <a:srgbClr val="0645AD"/>
                </a:solidFill>
                <a:effectLst/>
                <a:latin typeface="Arial" panose="020B0604020202020204" pitchFamily="34" charset="0"/>
              </a:rPr>
              <a:t>Medientheorie.</a:t>
            </a:r>
            <a:r>
              <a:rPr lang="de-DE" sz="3200" b="0" i="0" dirty="0">
                <a:solidFill>
                  <a:srgbClr val="202122"/>
                </a:solidFill>
                <a:effectLst/>
                <a:latin typeface="Arial" panose="020B0604020202020204" pitchFamily="34" charset="0"/>
              </a:rPr>
              <a:t> Karriere: McLuhan lehrte an verschiedenen Universitäten, darunter die University </a:t>
            </a:r>
            <a:r>
              <a:rPr lang="de-DE" sz="3200" b="0" i="0" dirty="0" err="1">
                <a:solidFill>
                  <a:srgbClr val="202122"/>
                </a:solidFill>
                <a:effectLst/>
                <a:latin typeface="Arial" panose="020B0604020202020204" pitchFamily="34" charset="0"/>
              </a:rPr>
              <a:t>of</a:t>
            </a:r>
            <a:r>
              <a:rPr lang="de-DE" sz="3200" b="0" i="0" dirty="0">
                <a:solidFill>
                  <a:srgbClr val="202122"/>
                </a:solidFill>
                <a:effectLst/>
                <a:latin typeface="Arial" panose="020B0604020202020204" pitchFamily="34" charset="0"/>
              </a:rPr>
              <a:t> Toronto, wo er den Großteil seiner Karriere verbrachte. McLuhan entwickelte den Begriff "Global Village" und prägte die Idee, dass moderne Medien die Welt zu einem globalen Dorf machen. Zu den Thesen kommen wir aber gleich. McLuhan prägte die Diskussion über Medien von den späten 1960er Jahren bis zu seinem Tod.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sz="3200" b="0" i="0" dirty="0">
              <a:solidFill>
                <a:srgbClr val="202122"/>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b="0" i="0" dirty="0" err="1">
                <a:solidFill>
                  <a:srgbClr val="202122"/>
                </a:solidFill>
                <a:effectLst/>
                <a:latin typeface="Arial" panose="020B0604020202020204" pitchFamily="34" charset="0"/>
              </a:rPr>
              <a:t>Baramee</a:t>
            </a:r>
            <a:r>
              <a:rPr lang="de-DE" sz="3200" b="0" i="0" dirty="0">
                <a:solidFill>
                  <a:srgbClr val="202122"/>
                </a:solidFill>
                <a:effectLst/>
                <a:latin typeface="Arial" panose="020B0604020202020204" pitchFamily="34"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3200" b="0" i="0" dirty="0">
                <a:solidFill>
                  <a:srgbClr val="202122"/>
                </a:solidFill>
                <a:effectLst/>
                <a:latin typeface="Arial" panose="020B0604020202020204" pitchFamily="34" charset="0"/>
              </a:rPr>
              <a:t>Seine bekannteste Arbeit, "Understanding Media: The </a:t>
            </a:r>
            <a:r>
              <a:rPr lang="de-DE" sz="3200" b="0" i="0" dirty="0" err="1">
                <a:solidFill>
                  <a:srgbClr val="202122"/>
                </a:solidFill>
                <a:effectLst/>
                <a:latin typeface="Arial" panose="020B0604020202020204" pitchFamily="34" charset="0"/>
              </a:rPr>
              <a:t>Extensions</a:t>
            </a:r>
            <a:r>
              <a:rPr lang="de-DE" sz="3200" b="0" i="0" dirty="0">
                <a:solidFill>
                  <a:srgbClr val="202122"/>
                </a:solidFill>
                <a:effectLst/>
                <a:latin typeface="Arial" panose="020B0604020202020204" pitchFamily="34" charset="0"/>
              </a:rPr>
              <a:t> </a:t>
            </a:r>
            <a:r>
              <a:rPr lang="de-DE" sz="3200" b="0" i="0" dirty="0" err="1">
                <a:solidFill>
                  <a:srgbClr val="202122"/>
                </a:solidFill>
                <a:effectLst/>
                <a:latin typeface="Arial" panose="020B0604020202020204" pitchFamily="34" charset="0"/>
              </a:rPr>
              <a:t>of</a:t>
            </a:r>
            <a:r>
              <a:rPr lang="de-DE" sz="3200" b="0" i="0" dirty="0">
                <a:solidFill>
                  <a:srgbClr val="202122"/>
                </a:solidFill>
                <a:effectLst/>
                <a:latin typeface="Arial" panose="020B0604020202020204" pitchFamily="34" charset="0"/>
              </a:rPr>
              <a:t> Man" (1964), machte ihn international berühmt.</a:t>
            </a:r>
          </a:p>
        </p:txBody>
      </p:sp>
      <p:sp>
        <p:nvSpPr>
          <p:cNvPr id="4" name="Slide Number Placeholder 3"/>
          <p:cNvSpPr>
            <a:spLocks noGrp="1"/>
          </p:cNvSpPr>
          <p:nvPr>
            <p:ph type="sldNum" sz="quarter" idx="5"/>
          </p:nvPr>
        </p:nvSpPr>
        <p:spPr/>
        <p:txBody>
          <a:bodyPr/>
          <a:lstStyle/>
          <a:p>
            <a:fld id="{A5CAD9D0-E384-4C54-895B-FB61BFD2AD8A}" type="slidenum">
              <a:rPr lang="LID4096" smtClean="0"/>
              <a:t>4</a:t>
            </a:fld>
            <a:endParaRPr lang="LID4096"/>
          </a:p>
        </p:txBody>
      </p:sp>
    </p:spTree>
    <p:extLst>
      <p:ext uri="{BB962C8B-B14F-4D97-AF65-F5344CB8AC3E}">
        <p14:creationId xmlns:p14="http://schemas.microsoft.com/office/powerpoint/2010/main" val="80463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dirty="0" err="1">
                <a:solidFill>
                  <a:srgbClr val="202122"/>
                </a:solidFill>
                <a:effectLst/>
                <a:latin typeface="Arial" panose="020B0604020202020204" pitchFamily="34" charset="0"/>
              </a:rPr>
              <a:t>Baramee</a:t>
            </a:r>
            <a:r>
              <a:rPr lang="de-DE" sz="1200" b="0" i="0" dirty="0">
                <a:solidFill>
                  <a:srgbClr val="202122"/>
                </a:solidFill>
                <a:effectLst/>
                <a:latin typeface="Arial" panose="020B0604020202020204" pitchFamily="34" charset="0"/>
              </a:rPr>
              <a:t>:</a:t>
            </a:r>
            <a:endParaRPr lang="de-CH" dirty="0"/>
          </a:p>
          <a:p>
            <a:r>
              <a:rPr lang="de-CH" dirty="0"/>
              <a:t>Weitere wichtige Werke waren:</a:t>
            </a:r>
          </a:p>
          <a:p>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The Medium is the Massage: An Inventory of Effects (1967)</a:t>
            </a:r>
          </a:p>
          <a:p>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de-CH" b="1" i="1" dirty="0"/>
              <a:t>Die Gutenberg-Galaxis</a:t>
            </a:r>
            <a:r>
              <a:rPr lang="de-CH" b="1" dirty="0"/>
              <a:t> (1962)</a:t>
            </a:r>
          </a:p>
          <a:p>
            <a:endParaRPr lang="de-CH" dirty="0"/>
          </a:p>
        </p:txBody>
      </p:sp>
      <p:sp>
        <p:nvSpPr>
          <p:cNvPr id="4" name="Foliennummernplatzhalter 3"/>
          <p:cNvSpPr>
            <a:spLocks noGrp="1"/>
          </p:cNvSpPr>
          <p:nvPr>
            <p:ph type="sldNum" sz="quarter" idx="5"/>
          </p:nvPr>
        </p:nvSpPr>
        <p:spPr/>
        <p:txBody>
          <a:bodyPr/>
          <a:lstStyle/>
          <a:p>
            <a:fld id="{A5CAD9D0-E384-4C54-895B-FB61BFD2AD8A}" type="slidenum">
              <a:rPr lang="LID4096" smtClean="0"/>
              <a:t>5</a:t>
            </a:fld>
            <a:endParaRPr lang="LID4096"/>
          </a:p>
        </p:txBody>
      </p:sp>
    </p:spTree>
    <p:extLst>
      <p:ext uri="{BB962C8B-B14F-4D97-AF65-F5344CB8AC3E}">
        <p14:creationId xmlns:p14="http://schemas.microsoft.com/office/powerpoint/2010/main" val="4028944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Nika:</a:t>
            </a:r>
          </a:p>
          <a:p>
            <a:r>
              <a:rPr lang="de-DE" dirty="0"/>
              <a:t>Technische Medien und die menschliche Sinneswahrnehmung hängen für McLuhan eng zusammen, weil Medien den Menschen nie unberührt und unverändert lassen. Sie verändern seinen </a:t>
            </a:r>
            <a:r>
              <a:rPr lang="de-DE" dirty="0" err="1"/>
              <a:t>Massstab</a:t>
            </a:r>
            <a:r>
              <a:rPr lang="de-DE" dirty="0"/>
              <a:t> und sein Tempo. Dabei geht es McLuhan weniger um den Inhalt des Mediums, sondern um die Form der Übertragung. Die Botschaft ist nicht das, was wir gerade sehen oder als Text lesen, sondern was es mit dem Menschen macht. Entscheidend, so McLuhan, sei es herauszufinden, wie das Medium die menschliche Wahrnehmung und das Denken beeinflusst, denn die Medien wirken auf unsere Sinne und "massieren" gleichsam das gesamte Sensorium des Menschen. Daraus formulierte er den Satz: "Das Medium ist die </a:t>
            </a:r>
            <a:r>
              <a:rPr lang="de-DE" dirty="0" err="1"/>
              <a:t>massage</a:t>
            </a:r>
            <a:r>
              <a:rPr lang="de-DE"/>
              <a:t>".</a:t>
            </a:r>
          </a:p>
          <a:p>
            <a:endParaRPr lang="de-DE" dirty="0"/>
          </a:p>
          <a:p>
            <a:r>
              <a:rPr lang="en-US" b="0" i="0" dirty="0">
                <a:solidFill>
                  <a:srgbClr val="D1D2D3"/>
                </a:solidFill>
                <a:effectLst/>
                <a:latin typeface="Slack-Lato"/>
              </a:rPr>
              <a:t>McLuhan frequently punned on the word "message", changing it to "mass age", "mess age" and "massage". A later book, </a:t>
            </a:r>
            <a:r>
              <a:rPr lang="en-US" b="0" i="1" u="sng" dirty="0">
                <a:solidFill>
                  <a:srgbClr val="D1D2D3"/>
                </a:solidFill>
                <a:effectLst/>
                <a:latin typeface="Slack-Lato"/>
                <a:hlinkClick r:id="rId3"/>
              </a:rPr>
              <a:t>The Medium Is the Massage</a:t>
            </a:r>
            <a:r>
              <a:rPr lang="en-US" b="0" i="0" dirty="0">
                <a:solidFill>
                  <a:srgbClr val="D1D2D3"/>
                </a:solidFill>
                <a:effectLst/>
                <a:latin typeface="Slack-Lato"/>
              </a:rPr>
              <a:t> was originally to be titled </a:t>
            </a:r>
            <a:r>
              <a:rPr lang="en-US" b="0" i="1" dirty="0">
                <a:solidFill>
                  <a:srgbClr val="D1D2D3"/>
                </a:solidFill>
                <a:effectLst/>
                <a:latin typeface="Slack-Lato"/>
              </a:rPr>
              <a:t>The Medium is the Message</a:t>
            </a:r>
            <a:r>
              <a:rPr lang="en-US" b="0" i="0" dirty="0">
                <a:solidFill>
                  <a:srgbClr val="D1D2D3"/>
                </a:solidFill>
                <a:effectLst/>
                <a:latin typeface="Slack-Lato"/>
              </a:rPr>
              <a:t>, but McLuhan preferred the new title, which is said to have been a </a:t>
            </a:r>
            <a:r>
              <a:rPr lang="en-US" b="0" i="0" u="sng" dirty="0">
                <a:effectLst/>
                <a:latin typeface="Slack-Lato"/>
                <a:hlinkClick r:id="rId4"/>
              </a:rPr>
              <a:t>printing error</a:t>
            </a:r>
            <a:r>
              <a:rPr lang="en-US" b="0" i="0" dirty="0">
                <a:solidFill>
                  <a:srgbClr val="D1D2D3"/>
                </a:solidFill>
                <a:effectLst/>
                <a:latin typeface="Slack-Lato"/>
              </a:rPr>
              <a:t>.</a:t>
            </a:r>
            <a:endParaRPr lang="de-DE" b="0" i="0" dirty="0">
              <a:solidFill>
                <a:srgbClr val="D1D2D3"/>
              </a:solidFill>
              <a:effectLst/>
              <a:latin typeface="Slack-Lato"/>
            </a:endParaRPr>
          </a:p>
          <a:p>
            <a:endParaRPr lang="de-DE" dirty="0"/>
          </a:p>
          <a:p>
            <a:r>
              <a:rPr lang="de-DE" dirty="0"/>
              <a:t>Aktuelles Beispiel: Die zunehmende Nutzung von </a:t>
            </a:r>
            <a:r>
              <a:rPr lang="de-DE" dirty="0" err="1"/>
              <a:t>Augmented</a:t>
            </a:r>
            <a:r>
              <a:rPr lang="de-DE" dirty="0"/>
              <a:t> Reality (AR) in Werbung und Entertainment. Durch die Verschmelzung von digitalen Inhalten mit der realen Welt wird nicht nur die Botschaft selbst, sondern auch die Art und Weise, wie sie präsentiert wird, entscheidend.</a:t>
            </a:r>
          </a:p>
        </p:txBody>
      </p:sp>
      <p:sp>
        <p:nvSpPr>
          <p:cNvPr id="4" name="Foliennummernplatzhalter 3"/>
          <p:cNvSpPr>
            <a:spLocks noGrp="1"/>
          </p:cNvSpPr>
          <p:nvPr>
            <p:ph type="sldNum" sz="quarter" idx="5"/>
          </p:nvPr>
        </p:nvSpPr>
        <p:spPr/>
        <p:txBody>
          <a:bodyPr/>
          <a:lstStyle/>
          <a:p>
            <a:fld id="{A5CAD9D0-E384-4C54-895B-FB61BFD2AD8A}" type="slidenum">
              <a:rPr lang="LID4096" smtClean="0"/>
              <a:t>6</a:t>
            </a:fld>
            <a:endParaRPr lang="LID4096"/>
          </a:p>
        </p:txBody>
      </p:sp>
    </p:spTree>
    <p:extLst>
      <p:ext uri="{BB962C8B-B14F-4D97-AF65-F5344CB8AC3E}">
        <p14:creationId xmlns:p14="http://schemas.microsoft.com/office/powerpoint/2010/main" val="57574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Annina:</a:t>
            </a:r>
          </a:p>
          <a:p>
            <a:r>
              <a:rPr lang="de-DE" dirty="0"/>
              <a:t>McLuhan prophezeite, dass die gedruckten Medien durch die elektronischen Medien ersetzt werden, was zu einer globalen Gemeinschaft führen wird. Diese Gemeinschaft bezeichnete er als "globales Dorf". Dahinter steckt die Idee, dass Technologie keine Moral in sich hat, d.h. nur ein Werkzeug ist. Damit kann das Werkzeug von jedem Menschen benutzt werden, die sich wiederrum </a:t>
            </a:r>
            <a:r>
              <a:rPr lang="de-DE" dirty="0" err="1"/>
              <a:t>untereinadner</a:t>
            </a:r>
            <a:r>
              <a:rPr lang="de-DE" dirty="0"/>
              <a:t> vernetzen können. So entsteht eine enorme Vernetzung auf der ganzen Welt, die zur "globale </a:t>
            </a:r>
            <a:r>
              <a:rPr lang="de-DE" dirty="0" err="1"/>
              <a:t>village</a:t>
            </a:r>
            <a:r>
              <a:rPr lang="de-DE" dirty="0"/>
              <a:t>" wird. So kann ein Inder mit einer Schweizerin ganz einfach darüber diskutieren, was heute oder sogar genau in dieser Stunde in Amerika abgeht. Für uns klingt das heute ganz normal und nach nichts neuem aber vor noch gar nicht allzu langer Zeit war das noch Zukunftsmusik und völlig unvorstellbar.</a:t>
            </a:r>
            <a:endParaRPr lang="LID4096" dirty="0"/>
          </a:p>
        </p:txBody>
      </p:sp>
      <p:sp>
        <p:nvSpPr>
          <p:cNvPr id="4" name="Slide Number Placeholder 3"/>
          <p:cNvSpPr>
            <a:spLocks noGrp="1"/>
          </p:cNvSpPr>
          <p:nvPr>
            <p:ph type="sldNum" sz="quarter" idx="5"/>
          </p:nvPr>
        </p:nvSpPr>
        <p:spPr/>
        <p:txBody>
          <a:bodyPr/>
          <a:lstStyle/>
          <a:p>
            <a:fld id="{A5CAD9D0-E384-4C54-895B-FB61BFD2AD8A}" type="slidenum">
              <a:rPr lang="LID4096" smtClean="0"/>
              <a:t>7</a:t>
            </a:fld>
            <a:endParaRPr lang="LID4096"/>
          </a:p>
        </p:txBody>
      </p:sp>
    </p:spTree>
    <p:extLst>
      <p:ext uri="{BB962C8B-B14F-4D97-AF65-F5344CB8AC3E}">
        <p14:creationId xmlns:p14="http://schemas.microsoft.com/office/powerpoint/2010/main" val="18803448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i="0" dirty="0" err="1">
                <a:solidFill>
                  <a:srgbClr val="202122"/>
                </a:solidFill>
                <a:effectLst/>
                <a:latin typeface="Arial" panose="020B0604020202020204" pitchFamily="34" charset="0"/>
              </a:rPr>
              <a:t>Baramee</a:t>
            </a:r>
            <a:r>
              <a:rPr lang="de-DE" sz="1200" b="0" i="0" dirty="0">
                <a:solidFill>
                  <a:srgbClr val="202122"/>
                </a:solidFill>
                <a:effectLst/>
                <a:latin typeface="Arial" panose="020B0604020202020204" pitchFamily="34" charset="0"/>
              </a:rPr>
              <a:t>:</a:t>
            </a:r>
          </a:p>
          <a:p>
            <a:r>
              <a:rPr lang="de-DE" dirty="0"/>
              <a:t>McLuhan schreibt:</a:t>
            </a:r>
          </a:p>
          <a:p>
            <a:r>
              <a:rPr lang="de-DE" i="1" dirty="0"/>
              <a:t>Wir formen unsere Werkzeuge, und dann formen die Werkzeuge uns.</a:t>
            </a:r>
            <a:endParaRPr lang="de-DE" dirty="0"/>
          </a:p>
          <a:p>
            <a:r>
              <a:rPr lang="de-DE" dirty="0"/>
              <a:t>Das Medium hat also </a:t>
            </a:r>
            <a:r>
              <a:rPr lang="de-DE" dirty="0" err="1"/>
              <a:t>gewissermassen</a:t>
            </a:r>
            <a:r>
              <a:rPr lang="de-DE" dirty="0"/>
              <a:t> menschliche Fähigkeiten und Empfindungen, dehnt sich also bis zum Menschen und seiner Umgebung aus. Damit ist das Medium eine Verlängerung des menschlichen Körpers und auch eine Erweiterung. Ein Beispiel für diese These ist beispielsweise die Kamera - sie ist eine Erweiterung des menschlichen Sehsinnes.</a:t>
            </a:r>
          </a:p>
          <a:p>
            <a:endParaRPr lang="de-CH" dirty="0"/>
          </a:p>
          <a:p>
            <a:endParaRPr lang="de-CH" dirty="0"/>
          </a:p>
          <a:p>
            <a:r>
              <a:rPr lang="de-CH" dirty="0"/>
              <a:t>Habt ihr vielleicht ein Beispiel dazu?</a:t>
            </a:r>
          </a:p>
          <a:p>
            <a:endParaRPr lang="de-CH" dirty="0"/>
          </a:p>
          <a:p>
            <a:endParaRPr lang="de-CH" dirty="0"/>
          </a:p>
          <a:p>
            <a:r>
              <a:rPr lang="de-DE" dirty="0"/>
              <a:t>Aktuelles Beispiel: Die Verwendung von Wearables, wie Smartwatches und Fitness-Tracker, als Erweiterung unseres Körpers zur Überwachung von Gesundheitsdaten. Diese Technologien erweitern unsere Fähigkeiten, unseren Körper und unsere Aktivitäten besser zu verstehen.</a:t>
            </a:r>
            <a:endParaRPr lang="de-CH" dirty="0"/>
          </a:p>
        </p:txBody>
      </p:sp>
      <p:sp>
        <p:nvSpPr>
          <p:cNvPr id="4" name="Foliennummernplatzhalter 3"/>
          <p:cNvSpPr>
            <a:spLocks noGrp="1"/>
          </p:cNvSpPr>
          <p:nvPr>
            <p:ph type="sldNum" sz="quarter" idx="5"/>
          </p:nvPr>
        </p:nvSpPr>
        <p:spPr/>
        <p:txBody>
          <a:bodyPr/>
          <a:lstStyle/>
          <a:p>
            <a:fld id="{A5CAD9D0-E384-4C54-895B-FB61BFD2AD8A}" type="slidenum">
              <a:rPr lang="LID4096" smtClean="0"/>
              <a:t>8</a:t>
            </a:fld>
            <a:endParaRPr lang="LID4096"/>
          </a:p>
        </p:txBody>
      </p:sp>
    </p:spTree>
    <p:extLst>
      <p:ext uri="{BB962C8B-B14F-4D97-AF65-F5344CB8AC3E}">
        <p14:creationId xmlns:p14="http://schemas.microsoft.com/office/powerpoint/2010/main" val="7185692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a:t>Annina:</a:t>
            </a:r>
          </a:p>
          <a:p>
            <a:r>
              <a:rPr lang="de-CH" dirty="0"/>
              <a:t>Noch Fragen?</a:t>
            </a:r>
          </a:p>
        </p:txBody>
      </p:sp>
      <p:sp>
        <p:nvSpPr>
          <p:cNvPr id="4" name="Foliennummernplatzhalter 3"/>
          <p:cNvSpPr>
            <a:spLocks noGrp="1"/>
          </p:cNvSpPr>
          <p:nvPr>
            <p:ph type="sldNum" sz="quarter" idx="5"/>
          </p:nvPr>
        </p:nvSpPr>
        <p:spPr/>
        <p:txBody>
          <a:bodyPr/>
          <a:lstStyle/>
          <a:p>
            <a:fld id="{A5CAD9D0-E384-4C54-895B-FB61BFD2AD8A}" type="slidenum">
              <a:rPr lang="LID4096" smtClean="0"/>
              <a:t>9</a:t>
            </a:fld>
            <a:endParaRPr lang="LID4096"/>
          </a:p>
        </p:txBody>
      </p:sp>
    </p:spTree>
    <p:extLst>
      <p:ext uri="{BB962C8B-B14F-4D97-AF65-F5344CB8AC3E}">
        <p14:creationId xmlns:p14="http://schemas.microsoft.com/office/powerpoint/2010/main" val="342221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B9919-057E-513B-707E-426E52D018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3BA1ACC0-E918-2687-2D23-B73D77CAD8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4CFCBCEE-85B6-2921-D607-2A96713B1BCC}"/>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6E6795F5-77F0-1E61-7B21-064BA2B10A3B}"/>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5A669CE-1A6C-5D63-9F19-4C06F0824459}"/>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1620286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AA0B6-6A88-32C7-D281-77ABC471FD92}"/>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6CE16741-6B4A-0E75-7879-E11A10A924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EE249792-A85E-ED0F-C4D8-21A8E98E95D4}"/>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4DA3F1EC-94BF-CF7F-3399-93FAAB7572BE}"/>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929EE686-997B-E812-7CF3-63234E1125B8}"/>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2385063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130106-4206-996B-E390-53F760F5C3C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C5064831-2BAF-4564-E598-E1754E1D66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E8B7DC1-0533-3817-4720-1B01A22E11A1}"/>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C93205EF-6695-0973-6922-2DCB32485CE5}"/>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66A2DA61-3A51-81AE-C806-8ACD9217E94A}"/>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1096614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C2D3E-A61E-5C72-992E-CFEEE506D52D}"/>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180EB5FA-FAC5-FFFD-47AA-116E73661D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D072CB97-BA90-2CC1-4B60-74F50FAB0D95}"/>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10F1B389-B852-1889-E6E4-9B1B08577DC5}"/>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C273383E-D54D-B150-A1D8-6FD7AF10926B}"/>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113825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5B1BA-ACE1-C09B-832F-D659704688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21D754B0-72FF-9D2A-3087-E97FAF0608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7B1723-F8C5-EA30-F218-9295558DBB41}"/>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1EA580A2-AB0D-5900-3208-D69D9B0E74C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6314188A-FF10-3A45-814C-77F43163731F}"/>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4212640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B9F84-C271-B39B-AB80-A26F85834440}"/>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AD3F7E8B-A385-0E2B-0452-F2722187E6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3BFC0943-4A83-1865-ED2C-8619BF9C77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DEBCCA8F-334E-19BA-1DCB-55CA72C43AD2}"/>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6" name="Footer Placeholder 5">
            <a:extLst>
              <a:ext uri="{FF2B5EF4-FFF2-40B4-BE49-F238E27FC236}">
                <a16:creationId xmlns:a16="http://schemas.microsoft.com/office/drawing/2014/main" id="{8D7EB528-28C7-087F-4F46-0A9B0A6D6ACF}"/>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43A0474E-AC78-1DCC-7D14-16857936AB36}"/>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3097096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0C223-E070-54E4-8347-64E9DA41375A}"/>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0B6E95A2-1ED5-A7BD-3F1C-76950F0D9C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BA07C9-0B82-6442-3C21-0A4605819A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DFA91615-B299-D0CE-8515-DD2E056C3B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90EA57-16C7-7638-A575-E1D04434C7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BE98DD1C-7EC5-5014-E4FC-FE098D448C5B}"/>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8" name="Footer Placeholder 7">
            <a:extLst>
              <a:ext uri="{FF2B5EF4-FFF2-40B4-BE49-F238E27FC236}">
                <a16:creationId xmlns:a16="http://schemas.microsoft.com/office/drawing/2014/main" id="{CE39D63D-CEC7-64CE-1903-81366699BAB5}"/>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FEF693BA-465C-3290-C88F-03D0C645D99C}"/>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617844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CC1C9-314F-E4CF-3A7C-AADF308E37F3}"/>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2F65309F-6895-808C-4AFB-8F8B5501589B}"/>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4" name="Footer Placeholder 3">
            <a:extLst>
              <a:ext uri="{FF2B5EF4-FFF2-40B4-BE49-F238E27FC236}">
                <a16:creationId xmlns:a16="http://schemas.microsoft.com/office/drawing/2014/main" id="{CC4EFF0D-420C-BBF5-A543-6EA961AEBD53}"/>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92FCA368-2200-BAEB-1DC9-B17E51EB226D}"/>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2986842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B376AA-CF7E-F5AB-26C2-26E4D4106F79}"/>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3" name="Footer Placeholder 2">
            <a:extLst>
              <a:ext uri="{FF2B5EF4-FFF2-40B4-BE49-F238E27FC236}">
                <a16:creationId xmlns:a16="http://schemas.microsoft.com/office/drawing/2014/main" id="{0237EA30-16B8-0234-E189-EECF67B202A9}"/>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AA4FEEDB-69C4-51CF-5534-56AC946BA3B8}"/>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22867828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4429B-BF71-D33E-D741-5C25A80F9F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3034A646-E4AD-C3B7-651B-DB321E717A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64FF7D32-880A-9699-3FA7-AD75C60DFF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7A656-C625-159B-445C-3C689CD3A368}"/>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6" name="Footer Placeholder 5">
            <a:extLst>
              <a:ext uri="{FF2B5EF4-FFF2-40B4-BE49-F238E27FC236}">
                <a16:creationId xmlns:a16="http://schemas.microsoft.com/office/drawing/2014/main" id="{BAB30FEB-317E-FAAE-E79C-3891E05D0005}"/>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25E39F47-7C8A-7C3A-CD28-3BD5E1AC2543}"/>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3222041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A826E-BB8B-895D-65C7-3B406AF771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D2A82238-9F9C-5C73-E24A-9917D1F830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5CF40D7A-7478-E641-1607-B36FBC5E9A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15E5A0-28DF-72B3-86E2-AEE323C354E9}"/>
              </a:ext>
            </a:extLst>
          </p:cNvPr>
          <p:cNvSpPr>
            <a:spLocks noGrp="1"/>
          </p:cNvSpPr>
          <p:nvPr>
            <p:ph type="dt" sz="half" idx="10"/>
          </p:nvPr>
        </p:nvSpPr>
        <p:spPr/>
        <p:txBody>
          <a:bodyPr/>
          <a:lstStyle/>
          <a:p>
            <a:fld id="{9BB8012F-982E-45D4-BB2C-7EBDBF762FD2}" type="datetimeFigureOut">
              <a:rPr lang="LID4096" smtClean="0"/>
              <a:t>12/18/2023</a:t>
            </a:fld>
            <a:endParaRPr lang="LID4096"/>
          </a:p>
        </p:txBody>
      </p:sp>
      <p:sp>
        <p:nvSpPr>
          <p:cNvPr id="6" name="Footer Placeholder 5">
            <a:extLst>
              <a:ext uri="{FF2B5EF4-FFF2-40B4-BE49-F238E27FC236}">
                <a16:creationId xmlns:a16="http://schemas.microsoft.com/office/drawing/2014/main" id="{C75CB18A-2660-B30C-680F-BC61347EE90E}"/>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1358D1B-7B2B-52DB-24FF-962C4B61DF27}"/>
              </a:ext>
            </a:extLst>
          </p:cNvPr>
          <p:cNvSpPr>
            <a:spLocks noGrp="1"/>
          </p:cNvSpPr>
          <p:nvPr>
            <p:ph type="sldNum" sz="quarter" idx="12"/>
          </p:nvPr>
        </p:nvSpPr>
        <p:spPr/>
        <p:txBody>
          <a:bodyPr/>
          <a:lstStyle/>
          <a:p>
            <a:fld id="{C1D8D9EE-A794-490B-A2AB-0C3AE99DBFE0}" type="slidenum">
              <a:rPr lang="LID4096" smtClean="0"/>
              <a:t>‹Nr.›</a:t>
            </a:fld>
            <a:endParaRPr lang="LID4096"/>
          </a:p>
        </p:txBody>
      </p:sp>
    </p:spTree>
    <p:extLst>
      <p:ext uri="{BB962C8B-B14F-4D97-AF65-F5344CB8AC3E}">
        <p14:creationId xmlns:p14="http://schemas.microsoft.com/office/powerpoint/2010/main" val="318684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1E01BD-FAB6-8290-93A1-67C8068286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C4C2535E-B109-549E-CA44-F3A85ACE1D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E4352546-2704-797C-18FE-3AB36ADA01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B8012F-982E-45D4-BB2C-7EBDBF762FD2}" type="datetimeFigureOut">
              <a:rPr lang="LID4096" smtClean="0"/>
              <a:t>12/18/2023</a:t>
            </a:fld>
            <a:endParaRPr lang="LID4096"/>
          </a:p>
        </p:txBody>
      </p:sp>
      <p:sp>
        <p:nvSpPr>
          <p:cNvPr id="5" name="Footer Placeholder 4">
            <a:extLst>
              <a:ext uri="{FF2B5EF4-FFF2-40B4-BE49-F238E27FC236}">
                <a16:creationId xmlns:a16="http://schemas.microsoft.com/office/drawing/2014/main" id="{C3AC25C7-F9CF-0D71-5895-BCC9A0E2A3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D3614807-DB3A-B32A-170A-7B3657C379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D8D9EE-A794-490B-A2AB-0C3AE99DBFE0}" type="slidenum">
              <a:rPr lang="LID4096" smtClean="0"/>
              <a:t>‹Nr.›</a:t>
            </a:fld>
            <a:endParaRPr lang="LID4096"/>
          </a:p>
        </p:txBody>
      </p:sp>
    </p:spTree>
    <p:extLst>
      <p:ext uri="{BB962C8B-B14F-4D97-AF65-F5344CB8AC3E}">
        <p14:creationId xmlns:p14="http://schemas.microsoft.com/office/powerpoint/2010/main" val="16719332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ideo" Target="https://www.youtube.com/embed/zKRrs8DR9JA?feature=oembed" TargetMode="Externa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Onlinemedien 7" title="Marshall McLuhan - Predicting Social Media in 1967">
            <a:hlinkClick r:id="" action="ppaction://media"/>
            <a:extLst>
              <a:ext uri="{FF2B5EF4-FFF2-40B4-BE49-F238E27FC236}">
                <a16:creationId xmlns:a16="http://schemas.microsoft.com/office/drawing/2014/main" id="{7CA308E8-6673-8258-7105-91B2534E99A8}"/>
              </a:ext>
            </a:extLst>
          </p:cNvPr>
          <p:cNvPicPr>
            <a:picLocks noRot="1" noChangeAspect="1"/>
          </p:cNvPicPr>
          <p:nvPr>
            <a:videoFile r:link="rId1"/>
          </p:nvPr>
        </p:nvPicPr>
        <p:blipFill>
          <a:blip r:embed="rId4"/>
          <a:stretch>
            <a:fillRect/>
          </a:stretch>
        </p:blipFill>
        <p:spPr>
          <a:xfrm>
            <a:off x="26987" y="0"/>
            <a:ext cx="12138025" cy="6858000"/>
          </a:xfrm>
          <a:prstGeom prst="rect">
            <a:avLst/>
          </a:prstGeom>
        </p:spPr>
      </p:pic>
    </p:spTree>
    <p:extLst>
      <p:ext uri="{BB962C8B-B14F-4D97-AF65-F5344CB8AC3E}">
        <p14:creationId xmlns:p14="http://schemas.microsoft.com/office/powerpoint/2010/main" val="1027191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2103955" y="2625680"/>
            <a:ext cx="7984089" cy="1606640"/>
          </a:xfrm>
          <a:noFill/>
          <a:ln>
            <a:noFill/>
          </a:ln>
        </p:spPr>
        <p:txBody>
          <a:bodyPr>
            <a:normAutofit fontScale="90000"/>
          </a:bodyPr>
          <a:lstStyle/>
          <a:p>
            <a:r>
              <a:rPr lang="de-CH" dirty="0">
                <a:solidFill>
                  <a:srgbClr val="F56E42"/>
                </a:solidFill>
                <a:latin typeface="Inter" panose="02000803000000020004" pitchFamily="50" charset="0"/>
                <a:ea typeface="Inter" panose="02000803000000020004" pitchFamily="50" charset="0"/>
                <a:cs typeface="Inter" panose="02000803000000020004" pitchFamily="50" charset="0"/>
              </a:rPr>
              <a:t>Medientheorien</a:t>
            </a:r>
            <a:br>
              <a:rPr lang="de-CH" dirty="0">
                <a:solidFill>
                  <a:srgbClr val="F56E42"/>
                </a:solidFill>
                <a:latin typeface="Inter" panose="02000803000000020004" pitchFamily="50" charset="0"/>
                <a:ea typeface="Inter" panose="02000803000000020004" pitchFamily="50" charset="0"/>
                <a:cs typeface="Inter" panose="02000803000000020004" pitchFamily="50" charset="0"/>
              </a:rPr>
            </a:br>
            <a:r>
              <a:rPr lang="de-CH" dirty="0">
                <a:solidFill>
                  <a:srgbClr val="F56E42"/>
                </a:solidFill>
                <a:latin typeface="Inter" panose="02000803000000020004" pitchFamily="50" charset="0"/>
                <a:ea typeface="Inter" panose="02000803000000020004" pitchFamily="50" charset="0"/>
                <a:cs typeface="Inter" panose="02000803000000020004" pitchFamily="50" charset="0"/>
              </a:rPr>
              <a:t>von Marshall McLuhan</a:t>
            </a:r>
            <a:endParaRPr lang="LID4096" dirty="0">
              <a:solidFill>
                <a:srgbClr val="F56E42"/>
              </a:solidFill>
              <a:latin typeface="Inter" panose="02000803000000020004" pitchFamily="50" charset="0"/>
              <a:ea typeface="Inter" panose="02000803000000020004" pitchFamily="50" charset="0"/>
              <a:cs typeface="Inter" panose="02000803000000020004" pitchFamily="50" charset="0"/>
            </a:endParaRPr>
          </a:p>
        </p:txBody>
      </p:sp>
    </p:spTree>
    <p:extLst>
      <p:ext uri="{BB962C8B-B14F-4D97-AF65-F5344CB8AC3E}">
        <p14:creationId xmlns:p14="http://schemas.microsoft.com/office/powerpoint/2010/main" val="1823709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1538688" y="863382"/>
            <a:ext cx="2318418" cy="1015294"/>
          </a:xfrm>
          <a:noFill/>
          <a:ln>
            <a:noFill/>
          </a:ln>
        </p:spPr>
        <p:txBody>
          <a:bodyPr>
            <a:normAutofit/>
          </a:bodyPr>
          <a:lstStyle/>
          <a:p>
            <a:r>
              <a:rPr lang="de-CH" dirty="0">
                <a:solidFill>
                  <a:srgbClr val="F56E42"/>
                </a:solidFill>
                <a:latin typeface="Inter" panose="02000803000000020004" pitchFamily="50" charset="0"/>
                <a:ea typeface="Inter" panose="02000803000000020004" pitchFamily="50" charset="0"/>
                <a:cs typeface="Inter" panose="02000803000000020004" pitchFamily="50" charset="0"/>
              </a:rPr>
              <a:t>Inhalt</a:t>
            </a:r>
            <a:endParaRPr lang="LID4096" dirty="0">
              <a:solidFill>
                <a:srgbClr val="F56E42"/>
              </a:solidFill>
              <a:latin typeface="Inter" panose="02000803000000020004" pitchFamily="50" charset="0"/>
              <a:ea typeface="Inter" panose="02000803000000020004" pitchFamily="50" charset="0"/>
              <a:cs typeface="Inter" panose="02000803000000020004" pitchFamily="50" charset="0"/>
            </a:endParaRPr>
          </a:p>
        </p:txBody>
      </p:sp>
      <p:sp>
        <p:nvSpPr>
          <p:cNvPr id="3" name="Title 1">
            <a:extLst>
              <a:ext uri="{FF2B5EF4-FFF2-40B4-BE49-F238E27FC236}">
                <a16:creationId xmlns:a16="http://schemas.microsoft.com/office/drawing/2014/main" id="{854C6913-A523-812D-59BD-21857EE732CB}"/>
              </a:ext>
            </a:extLst>
          </p:cNvPr>
          <p:cNvSpPr txBox="1">
            <a:spLocks/>
          </p:cNvSpPr>
          <p:nvPr/>
        </p:nvSpPr>
        <p:spPr>
          <a:xfrm>
            <a:off x="1132113" y="2210043"/>
            <a:ext cx="7967820" cy="3784575"/>
          </a:xfrm>
          <a:prstGeom prst="rect">
            <a:avLst/>
          </a:prstGeom>
          <a:noFill/>
          <a:ln>
            <a:noFill/>
          </a:ln>
        </p:spPr>
        <p:txBody>
          <a:bodyPr vert="horz" lIns="91440" tIns="45720" rIns="91440" bIns="45720" rtlCol="0" anchor="b">
            <a:normAutofit fontScale="47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360000" algn="l">
              <a:buFont typeface="Arial" panose="020B0604020202020204" pitchFamily="34" charset="0"/>
              <a:buChar char="•"/>
            </a:pP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Biografie</a:t>
            </a: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The medium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is</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the</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message</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massage</a:t>
            </a: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Global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village</a:t>
            </a: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endPar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857250" indent="-360000" algn="l">
              <a:buFont typeface="Arial" panose="020B0604020202020204" pitchFamily="34" charset="0"/>
              <a:buChar char="•"/>
            </a:pP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Medium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as</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extension</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of</a:t>
            </a:r>
            <a:r>
              <a:rPr lang="de-CH"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CH"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ourself</a:t>
            </a:r>
            <a:endParaRPr lang="LID4096"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509670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person in a suit and hat&#10;&#10;Description automatically generated">
            <a:extLst>
              <a:ext uri="{FF2B5EF4-FFF2-40B4-BE49-F238E27FC236}">
                <a16:creationId xmlns:a16="http://schemas.microsoft.com/office/drawing/2014/main" id="{456312EB-F01E-9C9D-FE59-4888FA01B5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600" y="0"/>
            <a:ext cx="6858000" cy="6858000"/>
          </a:xfrm>
          <a:prstGeom prst="rect">
            <a:avLst/>
          </a:prstGeom>
        </p:spPr>
      </p:pic>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4886036" y="1311562"/>
            <a:ext cx="6673273" cy="1004455"/>
          </a:xfrm>
          <a:noFill/>
          <a:ln>
            <a:noFill/>
          </a:ln>
        </p:spPr>
        <p:txBody>
          <a:bodyPr>
            <a:normAutofit fontScale="90000"/>
          </a:bodyPr>
          <a:lstStyle/>
          <a:p>
            <a:r>
              <a:rPr lang="de-CH" dirty="0">
                <a:ln>
                  <a:solidFill>
                    <a:srgbClr val="F56E42"/>
                  </a:solidFill>
                </a:ln>
                <a:solidFill>
                  <a:srgbClr val="F56E42"/>
                </a:solidFill>
                <a:latin typeface="Inter" panose="02000803000000020004" pitchFamily="50" charset="0"/>
                <a:ea typeface="Inter" panose="02000803000000020004" pitchFamily="50" charset="0"/>
                <a:cs typeface="Inter" panose="02000803000000020004" pitchFamily="50" charset="0"/>
              </a:rPr>
              <a:t>Marshall McLuhan</a:t>
            </a:r>
            <a:endParaRPr lang="LID4096" dirty="0">
              <a:ln>
                <a:solidFill>
                  <a:srgbClr val="F56E42"/>
                </a:solidFill>
              </a:ln>
              <a:solidFill>
                <a:srgbClr val="F56E42"/>
              </a:solidFill>
              <a:latin typeface="Inter" panose="02000803000000020004" pitchFamily="50" charset="0"/>
              <a:ea typeface="Inter" panose="02000803000000020004" pitchFamily="50" charset="0"/>
              <a:cs typeface="Inter" panose="02000803000000020004" pitchFamily="50" charset="0"/>
            </a:endParaRPr>
          </a:p>
        </p:txBody>
      </p:sp>
      <p:sp>
        <p:nvSpPr>
          <p:cNvPr id="3" name="Title 1">
            <a:extLst>
              <a:ext uri="{FF2B5EF4-FFF2-40B4-BE49-F238E27FC236}">
                <a16:creationId xmlns:a16="http://schemas.microsoft.com/office/drawing/2014/main" id="{A2602F67-57FC-7934-C28A-809C59415100}"/>
              </a:ext>
            </a:extLst>
          </p:cNvPr>
          <p:cNvSpPr txBox="1">
            <a:spLocks/>
          </p:cNvSpPr>
          <p:nvPr/>
        </p:nvSpPr>
        <p:spPr>
          <a:xfrm>
            <a:off x="5129786" y="2316016"/>
            <a:ext cx="6614250" cy="3896097"/>
          </a:xfrm>
          <a:prstGeom prst="rect">
            <a:avLst/>
          </a:prstGeom>
          <a:noFill/>
          <a:ln>
            <a:no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60000" indent="-360000" algn="l">
              <a:buFont typeface="Arial" panose="020B0604020202020204" pitchFamily="34" charset="0"/>
              <a:buChar char="•"/>
            </a:pPr>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21. Juli 1911  in Kanada geboren</a:t>
            </a: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DE" sz="2000" b="0" i="0"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studierte an der University </a:t>
            </a:r>
            <a:r>
              <a:rPr lang="de-DE" sz="2000" b="0" i="0" dirty="0" err="1">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of</a:t>
            </a:r>
            <a:r>
              <a:rPr lang="de-DE" sz="2000" b="0" i="0"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 Manitoba / University </a:t>
            </a:r>
            <a:r>
              <a:rPr lang="de-DE" sz="2000" b="0" i="0" dirty="0" err="1">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of</a:t>
            </a:r>
            <a:r>
              <a:rPr lang="de-DE" sz="2000" b="0" i="0"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 Cambridge</a:t>
            </a: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Philosoph sowie Geisteswissenschaftler</a:t>
            </a:r>
          </a:p>
          <a:p>
            <a:pPr marL="360000" indent="-360000" algn="l">
              <a:buFont typeface="Arial" panose="020B0604020202020204" pitchFamily="34" charset="0"/>
              <a:buChar char="•"/>
            </a:pPr>
            <a:endPar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Doktortitel in Literaturwissenschaft</a:t>
            </a:r>
          </a:p>
          <a:p>
            <a:pPr marL="360000" indent="-360000" algn="l">
              <a:buFont typeface="Arial" panose="020B0604020202020204" pitchFamily="34" charset="0"/>
              <a:buChar char="•"/>
            </a:pPr>
            <a:endPar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Understanding Media: The </a:t>
            </a:r>
            <a:r>
              <a:rPr lang="de-DE" sz="2000"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Extensions</a:t>
            </a:r>
            <a:r>
              <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a:t>
            </a:r>
            <a:r>
              <a:rPr lang="de-DE" sz="2000" dirty="0" err="1">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of</a:t>
            </a:r>
            <a:r>
              <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 Man</a:t>
            </a:r>
          </a:p>
          <a:p>
            <a:pPr algn="l"/>
            <a:endParaRPr lang="LID4096"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1917647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Inhaltsplatzhalter 4" descr="Ein Bild, das Text, Compact Disc, Kreis, Buch enthält.&#10;&#10;Automatisch generierte Beschreibung">
            <a:extLst>
              <a:ext uri="{FF2B5EF4-FFF2-40B4-BE49-F238E27FC236}">
                <a16:creationId xmlns:a16="http://schemas.microsoft.com/office/drawing/2014/main" id="{526219D7-01E3-A8CB-BA1B-A9219AD598C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9767" y="462467"/>
            <a:ext cx="4010752" cy="5933066"/>
          </a:xfrm>
        </p:spPr>
      </p:pic>
      <p:sp>
        <p:nvSpPr>
          <p:cNvPr id="6" name="Title 1">
            <a:extLst>
              <a:ext uri="{FF2B5EF4-FFF2-40B4-BE49-F238E27FC236}">
                <a16:creationId xmlns:a16="http://schemas.microsoft.com/office/drawing/2014/main" id="{AC5F3692-7686-C44C-3373-7B7D56943BB7}"/>
              </a:ext>
            </a:extLst>
          </p:cNvPr>
          <p:cNvSpPr txBox="1">
            <a:spLocks/>
          </p:cNvSpPr>
          <p:nvPr/>
        </p:nvSpPr>
        <p:spPr>
          <a:xfrm>
            <a:off x="5280795" y="504019"/>
            <a:ext cx="6614250" cy="3661581"/>
          </a:xfrm>
          <a:prstGeom prst="rect">
            <a:avLst/>
          </a:prstGeom>
          <a:noFill/>
          <a:ln>
            <a:no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60000" indent="-360000" algn="l">
              <a:buFont typeface="Arial" panose="020B0604020202020204" pitchFamily="34" charset="0"/>
              <a:buChar char="•"/>
            </a:pPr>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Erschien im Jahr 1964</a:t>
            </a: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McLuhans bekanntestes Werk</a:t>
            </a: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en-US"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The Medium is the Massage: An Inventory of Effects (1967)</a:t>
            </a:r>
          </a:p>
          <a:p>
            <a:pPr marL="360000" indent="-360000" algn="l">
              <a:buFont typeface="Arial" panose="020B0604020202020204" pitchFamily="34" charset="0"/>
              <a:buChar char="•"/>
            </a:pPr>
            <a:endParaRPr lang="en-US" sz="2000" b="1"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endParaRPr lang="en-US" sz="2000" b="1"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a:p>
            <a:pPr marL="360000" indent="-360000" algn="l">
              <a:buFont typeface="Arial" panose="020B0604020202020204" pitchFamily="34" charset="0"/>
              <a:buChar char="•"/>
            </a:pPr>
            <a:r>
              <a:rPr lang="de-CH"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Die Gutenberg-Galaxis (1962)</a:t>
            </a:r>
            <a:endParaRPr lang="LID4096"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878765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descr="A person in a mask holding a phone&#10;&#10;Description automatically generated">
            <a:extLst>
              <a:ext uri="{FF2B5EF4-FFF2-40B4-BE49-F238E27FC236}">
                <a16:creationId xmlns:a16="http://schemas.microsoft.com/office/drawing/2014/main" id="{0B21C89A-1A25-0E95-B42B-796DE60001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6945"/>
            <a:ext cx="6858000" cy="6858000"/>
          </a:xfrm>
          <a:prstGeom prst="ellipse">
            <a:avLst/>
          </a:prstGeom>
          <a:ln>
            <a:noFill/>
          </a:ln>
          <a:effectLst>
            <a:softEdge rad="112500"/>
          </a:effectLst>
        </p:spPr>
      </p:pic>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4886036" y="1311562"/>
            <a:ext cx="6673273" cy="1584767"/>
          </a:xfrm>
          <a:noFill/>
          <a:ln>
            <a:noFill/>
          </a:ln>
        </p:spPr>
        <p:txBody>
          <a:bodyPr>
            <a:normAutofit fontScale="90000"/>
          </a:bodyPr>
          <a:lstStyle/>
          <a:p>
            <a:r>
              <a:rPr lang="en-GB" dirty="0">
                <a:solidFill>
                  <a:srgbClr val="F56E42"/>
                </a:solidFill>
                <a:latin typeface="Inter" panose="02000803000000020004" pitchFamily="50" charset="0"/>
                <a:ea typeface="Inter" panose="02000803000000020004" pitchFamily="50" charset="0"/>
                <a:cs typeface="Inter" panose="02000803000000020004" pitchFamily="50" charset="0"/>
              </a:rPr>
              <a:t>the medium is the massage</a:t>
            </a:r>
            <a:endParaRPr lang="LID4096" dirty="0">
              <a:solidFill>
                <a:srgbClr val="F56E42"/>
              </a:solidFill>
              <a:latin typeface="Inter" panose="02000803000000020004" pitchFamily="50" charset="0"/>
              <a:ea typeface="Inter" panose="02000803000000020004" pitchFamily="50" charset="0"/>
              <a:cs typeface="Inter" panose="02000803000000020004" pitchFamily="50" charset="0"/>
            </a:endParaRPr>
          </a:p>
        </p:txBody>
      </p:sp>
      <p:sp>
        <p:nvSpPr>
          <p:cNvPr id="3" name="Title 1">
            <a:extLst>
              <a:ext uri="{FF2B5EF4-FFF2-40B4-BE49-F238E27FC236}">
                <a16:creationId xmlns:a16="http://schemas.microsoft.com/office/drawing/2014/main" id="{1ACA8FA6-D0B8-21D8-32B6-ED40AF9AD498}"/>
              </a:ext>
            </a:extLst>
          </p:cNvPr>
          <p:cNvSpPr txBox="1">
            <a:spLocks/>
          </p:cNvSpPr>
          <p:nvPr/>
        </p:nvSpPr>
        <p:spPr>
          <a:xfrm>
            <a:off x="5393782" y="3669145"/>
            <a:ext cx="5657779" cy="1410855"/>
          </a:xfrm>
          <a:prstGeom prst="rect">
            <a:avLst/>
          </a:prstGeom>
          <a:noFill/>
          <a:ln>
            <a:no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Die Botschaft </a:t>
            </a:r>
            <a:r>
              <a:rPr lang="de-DE"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rPr>
              <a:t>ist nicht das, was wir gerade sehen oder als Text lesen, sondern was es mit dem Menschen macht</a:t>
            </a:r>
            <a:endPar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endParaRPr>
          </a:p>
          <a:p>
            <a:pPr algn="l"/>
            <a:endParaRPr lang="LID4096"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163942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descr="A person standing in front of a large planet in a city&#10;&#10;Description automatically generated">
            <a:extLst>
              <a:ext uri="{FF2B5EF4-FFF2-40B4-BE49-F238E27FC236}">
                <a16:creationId xmlns:a16="http://schemas.microsoft.com/office/drawing/2014/main" id="{56153709-9801-C7CD-8D90-64E92768B4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860188" cy="6860188"/>
          </a:xfrm>
          <a:prstGeom prst="rect">
            <a:avLst/>
          </a:prstGeom>
        </p:spPr>
      </p:pic>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4886036" y="1311562"/>
            <a:ext cx="6673273" cy="1004455"/>
          </a:xfrm>
          <a:noFill/>
          <a:ln>
            <a:noFill/>
          </a:ln>
        </p:spPr>
        <p:txBody>
          <a:bodyPr>
            <a:normAutofit/>
          </a:bodyPr>
          <a:lstStyle/>
          <a:p>
            <a:r>
              <a:rPr lang="de-CH" dirty="0">
                <a:solidFill>
                  <a:srgbClr val="F56E42"/>
                </a:solidFill>
                <a:latin typeface="Inter" panose="02000803000000020004" pitchFamily="50" charset="0"/>
                <a:ea typeface="Inter" panose="02000803000000020004" pitchFamily="50" charset="0"/>
                <a:cs typeface="Inter" panose="02000803000000020004" pitchFamily="50" charset="0"/>
              </a:rPr>
              <a:t>global </a:t>
            </a:r>
            <a:r>
              <a:rPr lang="de-CH" dirty="0" err="1">
                <a:solidFill>
                  <a:srgbClr val="F56E42"/>
                </a:solidFill>
                <a:latin typeface="Inter" panose="02000803000000020004" pitchFamily="50" charset="0"/>
                <a:ea typeface="Inter" panose="02000803000000020004" pitchFamily="50" charset="0"/>
                <a:cs typeface="Inter" panose="02000803000000020004" pitchFamily="50" charset="0"/>
              </a:rPr>
              <a:t>village</a:t>
            </a:r>
            <a:endParaRPr lang="LID4096" dirty="0">
              <a:solidFill>
                <a:srgbClr val="F56E42"/>
              </a:solidFill>
              <a:latin typeface="Inter" panose="02000803000000020004" pitchFamily="50" charset="0"/>
              <a:ea typeface="Inter" panose="02000803000000020004" pitchFamily="50" charset="0"/>
              <a:cs typeface="Inter" panose="02000803000000020004" pitchFamily="50" charset="0"/>
            </a:endParaRPr>
          </a:p>
        </p:txBody>
      </p:sp>
      <p:sp>
        <p:nvSpPr>
          <p:cNvPr id="3" name="Title 1">
            <a:extLst>
              <a:ext uri="{FF2B5EF4-FFF2-40B4-BE49-F238E27FC236}">
                <a16:creationId xmlns:a16="http://schemas.microsoft.com/office/drawing/2014/main" id="{64538461-570B-D3A4-D396-19FAA6381B6D}"/>
              </a:ext>
            </a:extLst>
          </p:cNvPr>
          <p:cNvSpPr txBox="1">
            <a:spLocks/>
          </p:cNvSpPr>
          <p:nvPr/>
        </p:nvSpPr>
        <p:spPr>
          <a:xfrm>
            <a:off x="5839563" y="3423392"/>
            <a:ext cx="4766218" cy="1118592"/>
          </a:xfrm>
          <a:prstGeom prst="rect">
            <a:avLst/>
          </a:prstGeom>
          <a:noFill/>
          <a:ln>
            <a:no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Wir leben heute in einer globalen Gemeinschaft, in der alles miteinander vernetzt ist</a:t>
            </a:r>
          </a:p>
          <a:p>
            <a:pPr algn="l"/>
            <a:endParaRPr lang="LID4096"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4130978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collage of a person&#10;&#10;Description automatically generated">
            <a:extLst>
              <a:ext uri="{FF2B5EF4-FFF2-40B4-BE49-F238E27FC236}">
                <a16:creationId xmlns:a16="http://schemas.microsoft.com/office/drawing/2014/main" id="{7EE661D0-B072-A37C-4DDC-2E07B5F75B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2" name="Title 1">
            <a:extLst>
              <a:ext uri="{FF2B5EF4-FFF2-40B4-BE49-F238E27FC236}">
                <a16:creationId xmlns:a16="http://schemas.microsoft.com/office/drawing/2014/main" id="{A3E892D7-72E8-12A9-C7B4-B1B87731E2EC}"/>
              </a:ext>
            </a:extLst>
          </p:cNvPr>
          <p:cNvSpPr>
            <a:spLocks noGrp="1"/>
          </p:cNvSpPr>
          <p:nvPr>
            <p:ph type="ctrTitle"/>
          </p:nvPr>
        </p:nvSpPr>
        <p:spPr>
          <a:xfrm>
            <a:off x="4886036" y="1311562"/>
            <a:ext cx="6673273" cy="2289161"/>
          </a:xfrm>
          <a:noFill/>
          <a:ln>
            <a:noFill/>
          </a:ln>
        </p:spPr>
        <p:txBody>
          <a:bodyPr>
            <a:normAutofit fontScale="90000"/>
          </a:bodyPr>
          <a:lstStyle/>
          <a:p>
            <a:r>
              <a:rPr lang="en-GB" dirty="0">
                <a:solidFill>
                  <a:srgbClr val="F56E42"/>
                </a:solidFill>
                <a:latin typeface="Inter" panose="02000803000000020004" pitchFamily="50" charset="0"/>
                <a:ea typeface="Inter" panose="02000803000000020004" pitchFamily="50" charset="0"/>
                <a:cs typeface="Inter" panose="02000803000000020004" pitchFamily="50" charset="0"/>
              </a:rPr>
              <a:t>medium as extension of ourself</a:t>
            </a:r>
            <a:endParaRPr lang="LID4096" dirty="0">
              <a:solidFill>
                <a:srgbClr val="F56E42"/>
              </a:solidFill>
              <a:latin typeface="Inter" panose="02000803000000020004" pitchFamily="50" charset="0"/>
              <a:ea typeface="Inter" panose="02000803000000020004" pitchFamily="50" charset="0"/>
              <a:cs typeface="Inter" panose="02000803000000020004" pitchFamily="50" charset="0"/>
            </a:endParaRPr>
          </a:p>
        </p:txBody>
      </p:sp>
      <p:sp>
        <p:nvSpPr>
          <p:cNvPr id="3" name="Title 1">
            <a:extLst>
              <a:ext uri="{FF2B5EF4-FFF2-40B4-BE49-F238E27FC236}">
                <a16:creationId xmlns:a16="http://schemas.microsoft.com/office/drawing/2014/main" id="{5378B87E-972A-3191-7F09-B487405C58CE}"/>
              </a:ext>
            </a:extLst>
          </p:cNvPr>
          <p:cNvSpPr txBox="1">
            <a:spLocks/>
          </p:cNvSpPr>
          <p:nvPr/>
        </p:nvSpPr>
        <p:spPr>
          <a:xfrm>
            <a:off x="5839563" y="4491370"/>
            <a:ext cx="4766218" cy="841829"/>
          </a:xfrm>
          <a:prstGeom prst="rect">
            <a:avLst/>
          </a:prstGeom>
          <a:noFill/>
          <a:ln>
            <a:noFill/>
          </a:ln>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de-DE" sz="2000" b="0" i="0" u="none" strike="noStrike" dirty="0">
                <a:solidFill>
                  <a:schemeClr val="bg1">
                    <a:lumMod val="65000"/>
                  </a:schemeClr>
                </a:solidFill>
                <a:effectLst/>
                <a:latin typeface="Inter Medium" panose="02000603000000020004" pitchFamily="50" charset="0"/>
                <a:ea typeface="Inter Medium" panose="02000603000000020004" pitchFamily="50" charset="0"/>
                <a:cs typeface="Inter Medium" panose="02000603000000020004" pitchFamily="50" charset="0"/>
              </a:rPr>
              <a:t>Wir formen unsere Werkzeuge und dann formen die Werkzeuge uns</a:t>
            </a:r>
          </a:p>
          <a:p>
            <a:pPr algn="l"/>
            <a:endParaRPr lang="LID4096" sz="2000" dirty="0">
              <a:solidFill>
                <a:schemeClr val="bg1">
                  <a:lumMod val="65000"/>
                </a:schemeClr>
              </a:solidFill>
              <a:latin typeface="Inter Medium" panose="02000603000000020004" pitchFamily="50" charset="0"/>
              <a:ea typeface="Inter Medium" panose="02000603000000020004" pitchFamily="50" charset="0"/>
              <a:cs typeface="Inter Medium" panose="02000603000000020004" pitchFamily="50" charset="0"/>
            </a:endParaRPr>
          </a:p>
        </p:txBody>
      </p:sp>
    </p:spTree>
    <p:extLst>
      <p:ext uri="{BB962C8B-B14F-4D97-AF65-F5344CB8AC3E}">
        <p14:creationId xmlns:p14="http://schemas.microsoft.com/office/powerpoint/2010/main" val="3463045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Grafik 6" descr="Ein Bild, das Schwarz, Stilllebenfotografie, Screenshot, Schwarzweiß enthält.&#10;&#10;Automatisch generierte Beschreibung">
            <a:extLst>
              <a:ext uri="{FF2B5EF4-FFF2-40B4-BE49-F238E27FC236}">
                <a16:creationId xmlns:a16="http://schemas.microsoft.com/office/drawing/2014/main" id="{4FEDEC7B-5921-72E4-1787-AAD3C560E2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74" y="-1"/>
            <a:ext cx="12005252" cy="6981371"/>
          </a:xfrm>
          <a:prstGeom prst="rect">
            <a:avLst/>
          </a:prstGeom>
        </p:spPr>
      </p:pic>
    </p:spTree>
    <p:extLst>
      <p:ext uri="{BB962C8B-B14F-4D97-AF65-F5344CB8AC3E}">
        <p14:creationId xmlns:p14="http://schemas.microsoft.com/office/powerpoint/2010/main" val="39664011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895</Words>
  <Application>Microsoft Office PowerPoint</Application>
  <PresentationFormat>Breitbild</PresentationFormat>
  <Paragraphs>82</Paragraphs>
  <Slides>9</Slides>
  <Notes>9</Notes>
  <HiddenSlides>0</HiddenSlides>
  <MMClips>1</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9</vt:i4>
      </vt:variant>
    </vt:vector>
  </HeadingPairs>
  <TitlesOfParts>
    <vt:vector size="17" baseType="lpstr">
      <vt:lpstr>Aptos</vt:lpstr>
      <vt:lpstr>Arial</vt:lpstr>
      <vt:lpstr>Calibri</vt:lpstr>
      <vt:lpstr>Calibri Light</vt:lpstr>
      <vt:lpstr>Inter</vt:lpstr>
      <vt:lpstr>Inter Medium</vt:lpstr>
      <vt:lpstr>Slack-Lato</vt:lpstr>
      <vt:lpstr>Office Theme</vt:lpstr>
      <vt:lpstr>PowerPoint-Präsentation</vt:lpstr>
      <vt:lpstr>Medientheorien von Marshall McLuhan</vt:lpstr>
      <vt:lpstr>Inhalt</vt:lpstr>
      <vt:lpstr>Marshall McLuhan</vt:lpstr>
      <vt:lpstr>PowerPoint-Präsentation</vt:lpstr>
      <vt:lpstr>the medium is the massage</vt:lpstr>
      <vt:lpstr>global village</vt:lpstr>
      <vt:lpstr>medium as extension of ourself</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Marshall McLuhan</dc:title>
  <dc:creator>Annina Pfister</dc:creator>
  <cp:lastModifiedBy>Annina Pfister</cp:lastModifiedBy>
  <cp:revision>13</cp:revision>
  <dcterms:created xsi:type="dcterms:W3CDTF">2023-12-11T13:48:27Z</dcterms:created>
  <dcterms:modified xsi:type="dcterms:W3CDTF">2023-12-18T19:27:19Z</dcterms:modified>
</cp:coreProperties>
</file>

<file path=docProps/thumbnail.jpeg>
</file>